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69" roundtripDataSignature="AMtx7mhEARGNaJ42nlGJaR0CSffkVJZ0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customschemas.google.com/relationships/presentationmetadata" Target="meta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" name="Google Shape;546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1" name="Google Shape;571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8" name="Google Shape;578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5" name="Google Shape;585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7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8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8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8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8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8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8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gif"/><Relationship Id="rId4" Type="http://schemas.openxmlformats.org/officeDocument/2006/relationships/image" Target="../media/image7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32.png"/><Relationship Id="rId5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4" Type="http://schemas.openxmlformats.org/officeDocument/2006/relationships/image" Target="../media/image32.png"/><Relationship Id="rId5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32.png"/><Relationship Id="rId5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Relationship Id="rId4" Type="http://schemas.openxmlformats.org/officeDocument/2006/relationships/image" Target="../media/image32.png"/><Relationship Id="rId5" Type="http://schemas.openxmlformats.org/officeDocument/2006/relationships/image" Target="../media/image27.png"/><Relationship Id="rId6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png"/><Relationship Id="rId4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2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3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3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4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49.png"/><Relationship Id="rId7" Type="http://schemas.openxmlformats.org/officeDocument/2006/relationships/image" Target="../media/image4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49.png"/><Relationship Id="rId7" Type="http://schemas.openxmlformats.org/officeDocument/2006/relationships/image" Target="../media/image38.png"/><Relationship Id="rId8" Type="http://schemas.openxmlformats.org/officeDocument/2006/relationships/image" Target="../media/image3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49.png"/><Relationship Id="rId7" Type="http://schemas.openxmlformats.org/officeDocument/2006/relationships/image" Target="../media/image38.png"/><Relationship Id="rId8" Type="http://schemas.openxmlformats.org/officeDocument/2006/relationships/image" Target="../media/image4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49.png"/><Relationship Id="rId7" Type="http://schemas.openxmlformats.org/officeDocument/2006/relationships/image" Target="../media/image38.png"/><Relationship Id="rId8" Type="http://schemas.openxmlformats.org/officeDocument/2006/relationships/image" Target="../media/image4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4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49.png"/><Relationship Id="rId7" Type="http://schemas.openxmlformats.org/officeDocument/2006/relationships/image" Target="../media/image38.png"/><Relationship Id="rId8" Type="http://schemas.openxmlformats.org/officeDocument/2006/relationships/image" Target="../media/image5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49.png"/><Relationship Id="rId7" Type="http://schemas.openxmlformats.org/officeDocument/2006/relationships/image" Target="../media/image4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49.png"/><Relationship Id="rId7" Type="http://schemas.openxmlformats.org/officeDocument/2006/relationships/image" Target="../media/image43.png"/><Relationship Id="rId8" Type="http://schemas.openxmlformats.org/officeDocument/2006/relationships/image" Target="../media/image5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45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49.png"/><Relationship Id="rId7" Type="http://schemas.openxmlformats.org/officeDocument/2006/relationships/image" Target="../media/image5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3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7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76BA2">
              <a:alpha val="34117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1474900" y="770575"/>
            <a:ext cx="63591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METR 4403/5403</a:t>
            </a:r>
            <a:endParaRPr b="1" i="0" sz="2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Synoptic Exercise</a:t>
            </a:r>
            <a:endParaRPr b="1" i="0" sz="2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2/5/2025</a:t>
            </a:r>
            <a:endParaRPr b="1" i="0" sz="2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1949800" y="2738100"/>
            <a:ext cx="54645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Material gathered by Rich Thompson</a:t>
            </a:r>
            <a:endParaRPr b="0" i="0" sz="2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www.spc.noaa.gov/exper/archive/events/070504/sfc.001.gif" id="124" name="Google Shape;1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825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4184175" y="2149200"/>
            <a:ext cx="470100" cy="69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9019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" sz="33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b="1" i="0" sz="33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4135550" y="415025"/>
            <a:ext cx="452600" cy="1978850"/>
          </a:xfrm>
          <a:custGeom>
            <a:rect b="b" l="l" r="r" t="t"/>
            <a:pathLst>
              <a:path extrusionOk="0" h="79154" w="18104">
                <a:moveTo>
                  <a:pt x="13933" y="79154"/>
                </a:moveTo>
                <a:cubicBezTo>
                  <a:pt x="14328" y="76140"/>
                  <a:pt x="15613" y="67740"/>
                  <a:pt x="16305" y="61070"/>
                </a:cubicBezTo>
                <a:cubicBezTo>
                  <a:pt x="16997" y="54400"/>
                  <a:pt x="18282" y="45803"/>
                  <a:pt x="18084" y="39133"/>
                </a:cubicBezTo>
                <a:cubicBezTo>
                  <a:pt x="17886" y="32463"/>
                  <a:pt x="18133" y="27571"/>
                  <a:pt x="15119" y="21049"/>
                </a:cubicBezTo>
                <a:cubicBezTo>
                  <a:pt x="12105" y="14527"/>
                  <a:pt x="2520" y="3508"/>
                  <a:pt x="0" y="0"/>
                </a:cubicBezTo>
              </a:path>
            </a:pathLst>
          </a:custGeom>
          <a:noFill/>
          <a:ln cap="flat" cmpd="sng" w="285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4572000" y="2144602"/>
            <a:ext cx="1519300" cy="854305"/>
          </a:xfrm>
          <a:custGeom>
            <a:rect b="b" l="l" r="r" t="t"/>
            <a:pathLst>
              <a:path extrusionOk="0" h="39510" w="65220">
                <a:moveTo>
                  <a:pt x="0" y="16683"/>
                </a:moveTo>
                <a:cubicBezTo>
                  <a:pt x="1631" y="15102"/>
                  <a:pt x="5781" y="9964"/>
                  <a:pt x="9783" y="7197"/>
                </a:cubicBezTo>
                <a:cubicBezTo>
                  <a:pt x="13785" y="4430"/>
                  <a:pt x="19714" y="626"/>
                  <a:pt x="24013" y="82"/>
                </a:cubicBezTo>
                <a:cubicBezTo>
                  <a:pt x="28312" y="-461"/>
                  <a:pt x="32116" y="1812"/>
                  <a:pt x="35575" y="3936"/>
                </a:cubicBezTo>
                <a:cubicBezTo>
                  <a:pt x="39034" y="6061"/>
                  <a:pt x="41850" y="10013"/>
                  <a:pt x="44765" y="12829"/>
                </a:cubicBezTo>
                <a:cubicBezTo>
                  <a:pt x="47680" y="15645"/>
                  <a:pt x="50200" y="17622"/>
                  <a:pt x="53066" y="20834"/>
                </a:cubicBezTo>
                <a:cubicBezTo>
                  <a:pt x="55932" y="24046"/>
                  <a:pt x="59933" y="28986"/>
                  <a:pt x="61959" y="32099"/>
                </a:cubicBezTo>
                <a:cubicBezTo>
                  <a:pt x="63985" y="35212"/>
                  <a:pt x="64677" y="38275"/>
                  <a:pt x="65220" y="39510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3883575" y="2705150"/>
            <a:ext cx="567900" cy="1282175"/>
          </a:xfrm>
          <a:custGeom>
            <a:rect b="b" l="l" r="r" t="t"/>
            <a:pathLst>
              <a:path extrusionOk="0" h="51287" w="22716">
                <a:moveTo>
                  <a:pt x="22530" y="0"/>
                </a:moveTo>
                <a:cubicBezTo>
                  <a:pt x="22332" y="3508"/>
                  <a:pt x="23617" y="15120"/>
                  <a:pt x="21344" y="21049"/>
                </a:cubicBezTo>
                <a:cubicBezTo>
                  <a:pt x="19071" y="26978"/>
                  <a:pt x="12450" y="30535"/>
                  <a:pt x="8893" y="35575"/>
                </a:cubicBezTo>
                <a:cubicBezTo>
                  <a:pt x="5336" y="40615"/>
                  <a:pt x="1482" y="48668"/>
                  <a:pt x="0" y="51287"/>
                </a:cubicBezTo>
              </a:path>
            </a:pathLst>
          </a:custGeom>
          <a:noFill/>
          <a:ln cap="flat" cmpd="sng" w="381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161000" y="415025"/>
            <a:ext cx="4107900" cy="1262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there be a strong surface cyclone at 00Z?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so, where?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QG &amp; Lee Cyclogenesis arguments for or against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7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7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www.spc.noaa.gov/exper/archive/events/070504/sfc.001.gif" id="148" name="Google Shape;14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825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www.spc.noaa.gov/exper/archive/events/070504/sfc.001.gif" id="154" name="Google Shape;15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825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/>
        </p:nvSpPr>
        <p:spPr>
          <a:xfrm>
            <a:off x="2045550" y="2845950"/>
            <a:ext cx="1623000" cy="400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Around 1002 mb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21"/>
          <p:cNvCxnSpPr>
            <a:stCxn id="155" idx="3"/>
          </p:cNvCxnSpPr>
          <p:nvPr/>
        </p:nvCxnSpPr>
        <p:spPr>
          <a:xfrm flipH="1" rot="10800000">
            <a:off x="3668550" y="2593950"/>
            <a:ext cx="719100" cy="452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www.spc.noaa.gov/exper/archive/events/070504/sfc.001.gif" id="162" name="Google Shape;16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825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spc.noaa.gov/exper/archive/events/070504/sfc.013.gif" id="163" name="Google Shape;16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825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 txBox="1"/>
          <p:nvPr/>
        </p:nvSpPr>
        <p:spPr>
          <a:xfrm>
            <a:off x="2164125" y="2845950"/>
            <a:ext cx="1504500" cy="400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Around 995 mb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22"/>
          <p:cNvCxnSpPr>
            <a:stCxn id="164" idx="3"/>
          </p:cNvCxnSpPr>
          <p:nvPr/>
        </p:nvCxnSpPr>
        <p:spPr>
          <a:xfrm flipH="1" rot="10800000">
            <a:off x="3668625" y="2593950"/>
            <a:ext cx="719100" cy="452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0" y="833100"/>
            <a:ext cx="42231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Contributing Factors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-"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Mid-level shortwave trough west/northwest of the Four Corners (stronger QG influences west of the Plains)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-"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Strongest mid-level flow over and across the higher terrain of NM (vs. weaker and more parallel flow along the terrain to the north).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-"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Result = deepening lee cyclone in southeast CO region.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9500" y="0"/>
            <a:ext cx="4367776" cy="3275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p of 070504_rpts's severe weather reports" id="173" name="Google Shape;173;p23"/>
          <p:cNvPicPr preferRelativeResize="0"/>
          <p:nvPr/>
        </p:nvPicPr>
        <p:blipFill rotWithShape="1">
          <a:blip r:embed="rId4">
            <a:alphaModFix/>
          </a:blip>
          <a:srcRect b="0" l="0" r="11993" t="0"/>
          <a:stretch/>
        </p:blipFill>
        <p:spPr>
          <a:xfrm>
            <a:off x="5906875" y="2752200"/>
            <a:ext cx="3001700" cy="23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7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500_100510_12.gif" id="180" name="Google Shape;18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0"/>
            <a:ext cx="685797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7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500_100510_12.gif" id="187" name="Google Shape;18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0"/>
            <a:ext cx="685797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925_100510_12.gif" id="188" name="Google Shape;18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396575" y="237175"/>
            <a:ext cx="83229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" sz="3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Forecast the 925 mb cyclone at 00 Z</a:t>
            </a:r>
            <a:endParaRPr b="1" i="0" sz="3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177875" y="1370675"/>
            <a:ext cx="87603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Where will it be located? 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Will it deepen? 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Char char="-"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QG arguments to support your answer!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1474900" y="237175"/>
            <a:ext cx="6359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" sz="3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GOALS</a:t>
            </a:r>
            <a:endParaRPr b="1" i="0" sz="3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533800" y="1370675"/>
            <a:ext cx="82413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445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AutoNum type="arabicParenR"/>
            </a:pPr>
            <a:r>
              <a:rPr b="0" i="0" lang="en" sz="3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Construct a scientifically reasoned forecast from limited basic data.</a:t>
            </a:r>
            <a:endParaRPr b="0" i="0" sz="3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FF"/>
                </a:solidFill>
              </a:rPr>
              <a:t>2) </a:t>
            </a:r>
            <a:r>
              <a:rPr b="0" i="0" lang="en" sz="3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Develop a reproducible forecast process.</a:t>
            </a:r>
            <a:endParaRPr b="0" i="0" sz="3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7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500_100510_12.gif" id="202" name="Google Shape;20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0"/>
            <a:ext cx="685797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 txBox="1"/>
          <p:nvPr/>
        </p:nvSpPr>
        <p:spPr>
          <a:xfrm>
            <a:off x="2783425" y="2130300"/>
            <a:ext cx="499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7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500_100510_12.gif" id="210" name="Google Shape;21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0"/>
            <a:ext cx="685797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500_100511_00.gif" id="211" name="Google Shape;211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1"/>
            <a:ext cx="68579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8"/>
          <p:cNvSpPr txBox="1"/>
          <p:nvPr/>
        </p:nvSpPr>
        <p:spPr>
          <a:xfrm>
            <a:off x="2783425" y="2130300"/>
            <a:ext cx="499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4072200" y="1986750"/>
            <a:ext cx="499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p28"/>
          <p:cNvCxnSpPr>
            <a:stCxn id="212" idx="3"/>
            <a:endCxn id="213" idx="1"/>
          </p:cNvCxnSpPr>
          <p:nvPr/>
        </p:nvCxnSpPr>
        <p:spPr>
          <a:xfrm flipH="1" rot="10800000">
            <a:off x="3283225" y="2279100"/>
            <a:ext cx="789000" cy="1437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7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500_100510_12.gif" id="221" name="Google Shape;22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0"/>
            <a:ext cx="685797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925_100510_12.gif" id="222" name="Google Shape;22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9"/>
          <p:cNvSpPr txBox="1"/>
          <p:nvPr/>
        </p:nvSpPr>
        <p:spPr>
          <a:xfrm>
            <a:off x="3371000" y="1815700"/>
            <a:ext cx="470100" cy="69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9019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" sz="33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b="1" i="0" sz="33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7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500_100510_12.gif" id="230" name="Google Shape;23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0"/>
            <a:ext cx="685797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925_100510_12.gif" id="231" name="Google Shape;23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925_100511_00.gif" id="232" name="Google Shape;232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175" y="3"/>
            <a:ext cx="6858000" cy="514350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 txBox="1"/>
          <p:nvPr/>
        </p:nvSpPr>
        <p:spPr>
          <a:xfrm>
            <a:off x="3980600" y="2196700"/>
            <a:ext cx="470100" cy="69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9019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" sz="33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b="1" i="0" sz="33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3371000" y="1815700"/>
            <a:ext cx="470100" cy="69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9019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" sz="33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b="1" i="0" sz="33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5" name="Google Shape;235;p30"/>
          <p:cNvCxnSpPr>
            <a:endCxn id="233" idx="1"/>
          </p:cNvCxnSpPr>
          <p:nvPr/>
        </p:nvCxnSpPr>
        <p:spPr>
          <a:xfrm>
            <a:off x="3705800" y="2349550"/>
            <a:ext cx="274800" cy="1935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1"/>
          <p:cNvSpPr txBox="1"/>
          <p:nvPr/>
        </p:nvSpPr>
        <p:spPr>
          <a:xfrm>
            <a:off x="0" y="872550"/>
            <a:ext cx="50028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Contributing Factors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1) </a:t>
            </a: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Strongest mid-level flow is moving over the 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higher terrain in the morning, but is exiting by 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afternoon. 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2) </a:t>
            </a: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Lee cyclogenesis/troughing continues (due to persistent zonal flow over the S. Rockies), but becomes secondary to: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2a) Low-level warm advection over OK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2b) Inferred DCVA over KS/OK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-"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Net result = non-deepening low that shifts east/southeast. 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500_100511_00.gif" id="242" name="Google Shape;242;p31"/>
          <p:cNvPicPr preferRelativeResize="0"/>
          <p:nvPr/>
        </p:nvPicPr>
        <p:blipFill rotWithShape="1">
          <a:blip r:embed="rId3">
            <a:alphaModFix/>
          </a:blip>
          <a:srcRect b="1874" l="23798" r="21517" t="37463"/>
          <a:stretch/>
        </p:blipFill>
        <p:spPr>
          <a:xfrm>
            <a:off x="5210225" y="163050"/>
            <a:ext cx="3750150" cy="3120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://www.spc.noaa.gov/obswx/maps/925_100511_00.gif" id="243" name="Google Shape;243;p31"/>
          <p:cNvPicPr preferRelativeResize="0"/>
          <p:nvPr/>
        </p:nvPicPr>
        <p:blipFill rotWithShape="1">
          <a:blip r:embed="rId4">
            <a:alphaModFix/>
          </a:blip>
          <a:srcRect b="0" l="27142" r="29628" t="34439"/>
          <a:stretch/>
        </p:blipFill>
        <p:spPr>
          <a:xfrm>
            <a:off x="5039750" y="2042325"/>
            <a:ext cx="3994726" cy="3120199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4" name="Google Shape;244;p31"/>
          <p:cNvSpPr txBox="1"/>
          <p:nvPr/>
        </p:nvSpPr>
        <p:spPr>
          <a:xfrm>
            <a:off x="6811075" y="1311825"/>
            <a:ext cx="400200" cy="4311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5673900" y="1311825"/>
            <a:ext cx="400200" cy="4311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7278950" y="441450"/>
            <a:ext cx="525300" cy="4311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" sz="1600"/>
              <a:t>b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7374325" y="2356200"/>
            <a:ext cx="525300" cy="4311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" sz="1600"/>
              <a:t>a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www.alabamawx.com/wp-content/uploads/2010/05/5-10-2010-5-42-30-PM.png" id="253" name="Google Shape;25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5090" y="239500"/>
            <a:ext cx="3444985" cy="2604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p of 100510_rpts's severe weather reports" id="254" name="Google Shape;254;p32"/>
          <p:cNvPicPr preferRelativeResize="0"/>
          <p:nvPr/>
        </p:nvPicPr>
        <p:blipFill rotWithShape="1">
          <a:blip r:embed="rId4">
            <a:alphaModFix/>
          </a:blip>
          <a:srcRect b="0" l="0" r="18045" t="0"/>
          <a:stretch/>
        </p:blipFill>
        <p:spPr>
          <a:xfrm>
            <a:off x="5276925" y="2571750"/>
            <a:ext cx="3444974" cy="260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2"/>
          <p:cNvSpPr txBox="1"/>
          <p:nvPr/>
        </p:nvSpPr>
        <p:spPr>
          <a:xfrm>
            <a:off x="0" y="872550"/>
            <a:ext cx="50028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Contributing Factors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1) </a:t>
            </a: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Strongest mid-level flow is moving over the 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higher terrain in the morning, but is exiting by 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afternoon. 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2) </a:t>
            </a: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Lee cyclogenesis/troughing continues (due to persistent zonal flow over the S. Rockies), but becomes secondary to: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2a) Low-level warm advection over OK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2b) Inferred DCVA over KS/OK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-"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Net result = non-deepening low that shifts east/southeast. 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261" name="Google Shape;26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262" name="Google Shape;26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268" name="Google Shape;26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269" name="Google Shape;26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850_101026_00.gif" id="270" name="Google Shape;27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8"/>
            <a:ext cx="68579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7"/>
          <p:cNvSpPr txBox="1"/>
          <p:nvPr/>
        </p:nvSpPr>
        <p:spPr>
          <a:xfrm>
            <a:off x="396575" y="237175"/>
            <a:ext cx="83229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" sz="3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Forecast the 850 mb cyclone at 12 Z</a:t>
            </a:r>
            <a:endParaRPr b="1" i="0" sz="3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7"/>
          <p:cNvSpPr txBox="1"/>
          <p:nvPr/>
        </p:nvSpPr>
        <p:spPr>
          <a:xfrm>
            <a:off x="177875" y="1370675"/>
            <a:ext cx="87603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Where will it be located? 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Will it deepen? 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Char char="-"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QG arguments to support your answer!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283" name="Google Shape;28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284" name="Google Shape;28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1474900" y="237175"/>
            <a:ext cx="6359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" sz="3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do we do this? </a:t>
            </a:r>
            <a:endParaRPr b="1" i="0" sz="3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533800" y="1065875"/>
            <a:ext cx="82413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" sz="3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Using concepts such as:</a:t>
            </a:r>
            <a:endParaRPr b="0" i="0" sz="3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" sz="3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Char char="-"/>
            </a:pPr>
            <a:r>
              <a:rPr b="0" i="0" lang="en" sz="3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QG reasoning</a:t>
            </a:r>
            <a:endParaRPr b="0" i="0" sz="3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Char char="-"/>
            </a:pPr>
            <a:r>
              <a:rPr b="0" i="0" lang="en" sz="3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PV reasoning</a:t>
            </a:r>
            <a:endParaRPr b="0" i="0" sz="3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Char char="-"/>
            </a:pPr>
            <a:r>
              <a:rPr b="0" i="0" lang="en" sz="3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Jet Streak Dynamics</a:t>
            </a:r>
            <a:endParaRPr b="0" i="0" sz="3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Char char="-"/>
            </a:pPr>
            <a:r>
              <a:rPr b="0" i="0" lang="en" sz="3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etc...</a:t>
            </a:r>
            <a:endParaRPr b="0" i="0" sz="3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290" name="Google Shape;29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291" name="Google Shape;29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12.gif" id="292" name="Google Shape;292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2"/>
            <a:ext cx="6858000" cy="5143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298" name="Google Shape;29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299" name="Google Shape;29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850_101026_00.gif" id="300" name="Google Shape;300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8"/>
            <a:ext cx="68579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306" name="Google Shape;30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307" name="Google Shape;30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850_101026_00.gif" id="308" name="Google Shape;308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8"/>
            <a:ext cx="68579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850_101026_12.gif" id="309" name="Google Shape;309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175" y="2"/>
            <a:ext cx="6858000" cy="5143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2"/>
          <p:cNvSpPr txBox="1"/>
          <p:nvPr/>
        </p:nvSpPr>
        <p:spPr>
          <a:xfrm>
            <a:off x="0" y="872550"/>
            <a:ext cx="50028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Contributing Factors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-"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Began with large cyclone in the lee of the northern Rockies. 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-"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Intense jet streak aloft moves into the northern Plains. 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-"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Lift from left exit region.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-"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Inferred lift via DCVA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-"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Result = deepening low over Dakotas/West MN.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p of 101026_rpts's severe weather reports" id="316" name="Google Shape;31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6200" y="2626650"/>
            <a:ext cx="3566950" cy="2500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12.gif" id="317" name="Google Shape;31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5002" y="71200"/>
            <a:ext cx="3334048" cy="25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323" name="Google Shape;32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324" name="Google Shape;324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850_101026_00.gif" id="325" name="Google Shape;325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8"/>
            <a:ext cx="68579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050308_12.gif" id="326" name="Google Shape;326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175" y="0"/>
            <a:ext cx="6858000" cy="514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332" name="Google Shape;33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333" name="Google Shape;33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850_101026_00.gif" id="334" name="Google Shape;334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8"/>
            <a:ext cx="68579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500_050308_12.gif" id="335" name="Google Shape;335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175" y="1"/>
            <a:ext cx="6857976" cy="514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341" name="Google Shape;34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342" name="Google Shape;34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850_101026_00.gif" id="343" name="Google Shape;343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8"/>
            <a:ext cx="68579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925_050308_12.gif" id="344" name="Google Shape;344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177" y="0"/>
            <a:ext cx="6858000" cy="5143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6"/>
          <p:cNvSpPr txBox="1"/>
          <p:nvPr/>
        </p:nvSpPr>
        <p:spPr>
          <a:xfrm>
            <a:off x="396575" y="237175"/>
            <a:ext cx="83229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" sz="3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Forecast the 925 mb cyclone at 00 Z</a:t>
            </a:r>
            <a:endParaRPr b="1" i="0" sz="3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6"/>
          <p:cNvSpPr txBox="1"/>
          <p:nvPr/>
        </p:nvSpPr>
        <p:spPr>
          <a:xfrm>
            <a:off x="177875" y="1370675"/>
            <a:ext cx="87603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Where will it be located? 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Will it deepen? 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Char char="-"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QG arguments to support your answer!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357" name="Google Shape;35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358" name="Google Shape;358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850_101026_00.gif" id="359" name="Google Shape;359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8"/>
            <a:ext cx="68579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050308_12.gif" id="360" name="Google Shape;360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175" y="0"/>
            <a:ext cx="6858000" cy="514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366" name="Google Shape;36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367" name="Google Shape;367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850_101026_00.gif" id="368" name="Google Shape;368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8"/>
            <a:ext cx="68579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500_050308_12.gif" id="369" name="Google Shape;369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175" y="1"/>
            <a:ext cx="6857976" cy="514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1474900" y="237175"/>
            <a:ext cx="6359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" sz="3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Keep in mind pt 1...</a:t>
            </a:r>
            <a:endParaRPr b="1" i="0" sz="3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 txBox="1"/>
          <p:nvPr/>
        </p:nvSpPr>
        <p:spPr>
          <a:xfrm>
            <a:off x="177875" y="1370675"/>
            <a:ext cx="87603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Right now we’re focusing on the evolution of 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synoptic scale features</a:t>
            </a: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associated with severe weather events.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Details regarding the thunderstorm environments, mesoscale and storm-scale influences will be covered later. 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375" name="Google Shape;37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376" name="Google Shape;37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850_101026_00.gif" id="377" name="Google Shape;377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8"/>
            <a:ext cx="68579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925_050308_12.gif" id="378" name="Google Shape;378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177" y="0"/>
            <a:ext cx="6858000" cy="5143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384" name="Google Shape;38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385" name="Google Shape;385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850_101026_00.gif" id="386" name="Google Shape;386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8"/>
            <a:ext cx="68579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925_050308_12.gif" id="387" name="Google Shape;387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177" y="0"/>
            <a:ext cx="6858000" cy="5143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393" name="Google Shape;39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394" name="Google Shape;39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850_101026_00.gif" id="395" name="Google Shape;395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8"/>
            <a:ext cx="68579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925_050309_00.gif" id="396" name="Google Shape;396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178" y="1"/>
            <a:ext cx="6857976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3"/>
          <p:cNvSpPr txBox="1"/>
          <p:nvPr/>
        </p:nvSpPr>
        <p:spPr>
          <a:xfrm>
            <a:off x="0" y="872550"/>
            <a:ext cx="9144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Contributing Factors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-"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Coupled upper-level jet structure.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-"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Inferred lift from DCVA ahead of the approaching shortwave trough.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-"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Strong low-level warm air advection across Maine.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-"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Warm ocean waters from the Gulf Stream allow for reduced low-level static stability/steepening low-level lapse rates, which allow for easier/efficient deepening of the low. 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4"/>
          <p:cNvSpPr txBox="1"/>
          <p:nvPr/>
        </p:nvSpPr>
        <p:spPr>
          <a:xfrm>
            <a:off x="494700" y="237175"/>
            <a:ext cx="8154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" sz="3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Deducing Surface Flow Patterns</a:t>
            </a:r>
            <a:endParaRPr b="1" i="0" sz="3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4"/>
          <p:cNvSpPr txBox="1"/>
          <p:nvPr/>
        </p:nvSpPr>
        <p:spPr>
          <a:xfrm>
            <a:off x="177875" y="1904075"/>
            <a:ext cx="8760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Given a single 500 mb chart, try to anticipate: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</a:rPr>
              <a:t>1) </a:t>
            </a: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expected surface pressure pattern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</a:rPr>
              <a:t>2) </a:t>
            </a: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resulting low-level moisture return pattern from the Gulf of Mexico into the southern Plains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4"/>
          <p:cNvSpPr txBox="1"/>
          <p:nvPr/>
        </p:nvSpPr>
        <p:spPr>
          <a:xfrm>
            <a:off x="-381000" y="932100"/>
            <a:ext cx="9575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We’ll see the progression of the pattern over several days.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416" name="Google Shape;41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417" name="Google Shape;417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850_101026_00.gif" id="418" name="Google Shape;418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8"/>
            <a:ext cx="68579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925_050309_00.gif" id="419" name="Google Shape;419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178" y="1"/>
            <a:ext cx="6857976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00_110413_00" id="420" name="Google Shape;420;p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4175" y="0"/>
            <a:ext cx="6857974" cy="5143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426" name="Google Shape;42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427" name="Google Shape;427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850_101026_00.gif" id="428" name="Google Shape;428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8"/>
            <a:ext cx="68579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925_050309_00.gif" id="429" name="Google Shape;429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178" y="1"/>
            <a:ext cx="6857976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00_160125_00" id="430" name="Google Shape;430;p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4175" y="0"/>
            <a:ext cx="6857976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60"/>
          <p:cNvSpPr/>
          <p:nvPr/>
        </p:nvSpPr>
        <p:spPr>
          <a:xfrm>
            <a:off x="3581400" y="1447800"/>
            <a:ext cx="3886200" cy="3124200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60"/>
          <p:cNvSpPr/>
          <p:nvPr/>
        </p:nvSpPr>
        <p:spPr>
          <a:xfrm>
            <a:off x="989250" y="-7000"/>
            <a:ext cx="6858000" cy="5169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fc_110413_00" id="433" name="Google Shape;433;p6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4175" y="0"/>
            <a:ext cx="6858000" cy="514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439" name="Google Shape;439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440" name="Google Shape;440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850_101026_00.gif" id="441" name="Google Shape;441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8"/>
            <a:ext cx="68579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925_050309_00.gif" id="442" name="Google Shape;442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178" y="1"/>
            <a:ext cx="6857976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00_160125_00" id="443" name="Google Shape;443;p6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4175" y="0"/>
            <a:ext cx="6857976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61"/>
          <p:cNvSpPr/>
          <p:nvPr/>
        </p:nvSpPr>
        <p:spPr>
          <a:xfrm>
            <a:off x="3581400" y="1447800"/>
            <a:ext cx="3886200" cy="3124200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61"/>
          <p:cNvSpPr/>
          <p:nvPr/>
        </p:nvSpPr>
        <p:spPr>
          <a:xfrm>
            <a:off x="989250" y="-7000"/>
            <a:ext cx="6858000" cy="5169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500_110414_00" id="446" name="Google Shape;446;p6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4175" y="0"/>
            <a:ext cx="6858000" cy="514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452" name="Google Shape;45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453" name="Google Shape;453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850_101026_00.gif" id="454" name="Google Shape;454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8"/>
            <a:ext cx="68579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925_050309_00.gif" id="455" name="Google Shape;455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178" y="1"/>
            <a:ext cx="6857976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00_160125_00" id="456" name="Google Shape;456;p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4175" y="0"/>
            <a:ext cx="6857976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62"/>
          <p:cNvSpPr/>
          <p:nvPr/>
        </p:nvSpPr>
        <p:spPr>
          <a:xfrm>
            <a:off x="3581400" y="1447800"/>
            <a:ext cx="3886200" cy="3124200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62"/>
          <p:cNvSpPr/>
          <p:nvPr/>
        </p:nvSpPr>
        <p:spPr>
          <a:xfrm>
            <a:off x="989250" y="-7000"/>
            <a:ext cx="6858000" cy="5169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fc_110414_00" id="459" name="Google Shape;459;p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9250" y="-700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465" name="Google Shape;46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466" name="Google Shape;466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850_101026_00.gif" id="467" name="Google Shape;467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8"/>
            <a:ext cx="68579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00_110415_00" id="468" name="Google Shape;468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175" y="0"/>
            <a:ext cx="6892090" cy="516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"/>
          <p:cNvSpPr txBox="1"/>
          <p:nvPr/>
        </p:nvSpPr>
        <p:spPr>
          <a:xfrm>
            <a:off x="1474900" y="237175"/>
            <a:ext cx="6359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" sz="3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Keep in mind pt 2...</a:t>
            </a:r>
            <a:endParaRPr b="1" i="0" sz="3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"/>
          <p:cNvSpPr txBox="1"/>
          <p:nvPr/>
        </p:nvSpPr>
        <p:spPr>
          <a:xfrm>
            <a:off x="177875" y="1370675"/>
            <a:ext cx="87603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There are several different forcing mechanisms for ascent/descent in the atmosphere. 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 sure to consider: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Char char="-"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Which mechanisms are the strongest?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Char char="-"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Where is there overlap of multiple mechanisms?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Char char="-"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influence will these mechanisms have?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474" name="Google Shape;47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475" name="Google Shape;475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850_101026_00.gif" id="476" name="Google Shape;476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8"/>
            <a:ext cx="68579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925_050309_00.gif" id="477" name="Google Shape;477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178" y="1"/>
            <a:ext cx="6857976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00_160125_00" id="478" name="Google Shape;478;p6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4175" y="0"/>
            <a:ext cx="6857976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64"/>
          <p:cNvSpPr/>
          <p:nvPr/>
        </p:nvSpPr>
        <p:spPr>
          <a:xfrm>
            <a:off x="3581400" y="1447800"/>
            <a:ext cx="3886200" cy="3124200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64"/>
          <p:cNvSpPr/>
          <p:nvPr/>
        </p:nvSpPr>
        <p:spPr>
          <a:xfrm>
            <a:off x="989250" y="-7000"/>
            <a:ext cx="6858000" cy="5169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fc_110415_00" id="481" name="Google Shape;481;p6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4175" y="0"/>
            <a:ext cx="6857976" cy="5143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65"/>
          <p:cNvSpPr txBox="1"/>
          <p:nvPr/>
        </p:nvSpPr>
        <p:spPr>
          <a:xfrm>
            <a:off x="494700" y="237175"/>
            <a:ext cx="8154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" sz="3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Deducing Lapse Rates</a:t>
            </a:r>
            <a:endParaRPr b="1" i="0" sz="3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65"/>
          <p:cNvSpPr txBox="1"/>
          <p:nvPr/>
        </p:nvSpPr>
        <p:spPr>
          <a:xfrm>
            <a:off x="177875" y="1370675"/>
            <a:ext cx="8760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Given: 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 Z and 00 Z 700 mb charts 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Predict: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Which location will see the 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steepest 700-500 mb lapse rates?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494" name="Google Shape;494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495" name="Google Shape;495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850_101026_00.gif" id="496" name="Google Shape;496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8"/>
            <a:ext cx="68579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925_050309_00.gif" id="497" name="Google Shape;497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178" y="1"/>
            <a:ext cx="6857976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700_130530_12.gif" id="498" name="Google Shape;498;p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4175" y="0"/>
            <a:ext cx="6858000" cy="5143509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66"/>
          <p:cNvSpPr/>
          <p:nvPr/>
        </p:nvSpPr>
        <p:spPr>
          <a:xfrm>
            <a:off x="3521125" y="1041800"/>
            <a:ext cx="304800" cy="304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66"/>
          <p:cNvSpPr/>
          <p:nvPr/>
        </p:nvSpPr>
        <p:spPr>
          <a:xfrm>
            <a:off x="3343300" y="2694150"/>
            <a:ext cx="304800" cy="304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66"/>
          <p:cNvSpPr/>
          <p:nvPr/>
        </p:nvSpPr>
        <p:spPr>
          <a:xfrm>
            <a:off x="5118800" y="1872700"/>
            <a:ext cx="304800" cy="304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507" name="Google Shape;50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508" name="Google Shape;50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850_101026_00.gif" id="509" name="Google Shape;509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8"/>
            <a:ext cx="68579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925_050309_00.gif" id="510" name="Google Shape;510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178" y="1"/>
            <a:ext cx="6857976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700_130530_12.gif" id="511" name="Google Shape;511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4175" y="0"/>
            <a:ext cx="6858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700_130531_00.gif" id="512" name="Google Shape;512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4175" y="0"/>
            <a:ext cx="6858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67"/>
          <p:cNvSpPr/>
          <p:nvPr/>
        </p:nvSpPr>
        <p:spPr>
          <a:xfrm>
            <a:off x="3521125" y="1041800"/>
            <a:ext cx="304800" cy="304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7"/>
          <p:cNvSpPr/>
          <p:nvPr/>
        </p:nvSpPr>
        <p:spPr>
          <a:xfrm>
            <a:off x="3343300" y="2694150"/>
            <a:ext cx="304800" cy="304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67"/>
          <p:cNvSpPr/>
          <p:nvPr/>
        </p:nvSpPr>
        <p:spPr>
          <a:xfrm>
            <a:off x="5118800" y="1872700"/>
            <a:ext cx="304800" cy="304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68"/>
          <p:cNvSpPr/>
          <p:nvPr/>
        </p:nvSpPr>
        <p:spPr>
          <a:xfrm>
            <a:off x="1353025" y="37775"/>
            <a:ext cx="6604200" cy="510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BQ" id="522" name="Google Shape;522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400" y="36275"/>
            <a:ext cx="6599800" cy="507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9"/>
          <p:cNvSpPr/>
          <p:nvPr/>
        </p:nvSpPr>
        <p:spPr>
          <a:xfrm>
            <a:off x="1353025" y="37775"/>
            <a:ext cx="6604200" cy="510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VN" id="529" name="Google Shape;52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3025" y="37775"/>
            <a:ext cx="6604201" cy="507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70"/>
          <p:cNvSpPr/>
          <p:nvPr/>
        </p:nvSpPr>
        <p:spPr>
          <a:xfrm>
            <a:off x="1353025" y="37775"/>
            <a:ext cx="6604200" cy="510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GW" id="536" name="Google Shape;53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3025" y="37775"/>
            <a:ext cx="6576299" cy="510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71"/>
          <p:cNvSpPr txBox="1"/>
          <p:nvPr/>
        </p:nvSpPr>
        <p:spPr>
          <a:xfrm>
            <a:off x="494700" y="237175"/>
            <a:ext cx="8154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" sz="3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Deducing Lapse Rates</a:t>
            </a:r>
            <a:endParaRPr b="1" i="0" sz="3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71"/>
          <p:cNvSpPr txBox="1"/>
          <p:nvPr/>
        </p:nvSpPr>
        <p:spPr>
          <a:xfrm>
            <a:off x="177875" y="1370675"/>
            <a:ext cx="8760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Given: 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00Z 700 mb and 500 mb</a:t>
            </a: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charts 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Predict: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Which location will see the 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steepest 700-500 mb lapse rates?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549" name="Google Shape;54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550" name="Google Shape;550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850_101026_00.gif" id="551" name="Google Shape;551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8"/>
            <a:ext cx="68579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00_160202_00" id="552" name="Google Shape;552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1225" y="0"/>
            <a:ext cx="6857976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72"/>
          <p:cNvSpPr/>
          <p:nvPr/>
        </p:nvSpPr>
        <p:spPr>
          <a:xfrm>
            <a:off x="3772975" y="2743225"/>
            <a:ext cx="304800" cy="304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72"/>
          <p:cNvSpPr/>
          <p:nvPr/>
        </p:nvSpPr>
        <p:spPr>
          <a:xfrm>
            <a:off x="3343300" y="2694150"/>
            <a:ext cx="304800" cy="304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72"/>
          <p:cNvSpPr/>
          <p:nvPr/>
        </p:nvSpPr>
        <p:spPr>
          <a:xfrm>
            <a:off x="4260775" y="2743225"/>
            <a:ext cx="304800" cy="304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561" name="Google Shape;561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562" name="Google Shape;562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850_101026_00.gif" id="563" name="Google Shape;563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8"/>
            <a:ext cx="68579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925_050309_00.gif" id="564" name="Google Shape;564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178" y="1"/>
            <a:ext cx="6857976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00_160202_00" id="565" name="Google Shape;565;p7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0825" y="0"/>
            <a:ext cx="6857974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73"/>
          <p:cNvSpPr/>
          <p:nvPr/>
        </p:nvSpPr>
        <p:spPr>
          <a:xfrm>
            <a:off x="3772975" y="2743225"/>
            <a:ext cx="304800" cy="304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73"/>
          <p:cNvSpPr/>
          <p:nvPr/>
        </p:nvSpPr>
        <p:spPr>
          <a:xfrm>
            <a:off x="3343300" y="2694150"/>
            <a:ext cx="304800" cy="304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73"/>
          <p:cNvSpPr/>
          <p:nvPr/>
        </p:nvSpPr>
        <p:spPr>
          <a:xfrm>
            <a:off x="4260775" y="2743225"/>
            <a:ext cx="304800" cy="304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rrain Analysis" id="91" name="Google Shape;9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975" y="0"/>
            <a:ext cx="8595973" cy="52598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6"/>
          <p:cNvSpPr txBox="1"/>
          <p:nvPr/>
        </p:nvSpPr>
        <p:spPr>
          <a:xfrm>
            <a:off x="3403176" y="-22375"/>
            <a:ext cx="25332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Keep in mind Pt. 3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74"/>
          <p:cNvSpPr/>
          <p:nvPr/>
        </p:nvSpPr>
        <p:spPr>
          <a:xfrm>
            <a:off x="1353025" y="37775"/>
            <a:ext cx="6604200" cy="510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BQ" id="575" name="Google Shape;57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3025" y="37775"/>
            <a:ext cx="6604200" cy="510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75"/>
          <p:cNvSpPr/>
          <p:nvPr/>
        </p:nvSpPr>
        <p:spPr>
          <a:xfrm>
            <a:off x="1353025" y="37775"/>
            <a:ext cx="6604200" cy="510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A" id="582" name="Google Shape;58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3025" y="37775"/>
            <a:ext cx="6604200" cy="510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76"/>
          <p:cNvSpPr/>
          <p:nvPr/>
        </p:nvSpPr>
        <p:spPr>
          <a:xfrm>
            <a:off x="1353025" y="37775"/>
            <a:ext cx="6604200" cy="510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UN" id="589" name="Google Shape;58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3025" y="37775"/>
            <a:ext cx="6579951" cy="510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77"/>
          <p:cNvSpPr txBox="1"/>
          <p:nvPr/>
        </p:nvSpPr>
        <p:spPr>
          <a:xfrm>
            <a:off x="494700" y="237175"/>
            <a:ext cx="8154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" sz="3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Congrats, you’re done!</a:t>
            </a:r>
            <a:endParaRPr b="1" i="0" sz="3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77"/>
          <p:cNvSpPr txBox="1"/>
          <p:nvPr/>
        </p:nvSpPr>
        <p:spPr>
          <a:xfrm>
            <a:off x="-25" y="989675"/>
            <a:ext cx="9144000" cy="3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Key Takeaways: </a:t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Even with limited data, you can use synoptic concepts to create a forecast.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These analytical skills aid in interpreting model output.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Always think about what you can observe and infer before jumping to conclusions!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Finally: Practice! Practice! Practice!</a:t>
            </a:r>
            <a:endParaRPr b="0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pc.noaa.gov/obswx/maps/250_101025_12.gif" id="98" name="Google Shape;9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8000" cy="516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250_101026_00.gif" id="99" name="Google Shape;99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175" y="2"/>
            <a:ext cx="6858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850_101026_00.gif" id="100" name="Google Shape;100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175" y="8"/>
            <a:ext cx="68579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c.noaa.gov/obswx/maps/925_050308_12.gif" id="101" name="Google Shape;101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177" y="0"/>
            <a:ext cx="6858000" cy="514352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0"/>
          <p:cNvSpPr/>
          <p:nvPr/>
        </p:nvSpPr>
        <p:spPr>
          <a:xfrm>
            <a:off x="6576425" y="1401577"/>
            <a:ext cx="912000" cy="13338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0"/>
          <p:cNvSpPr/>
          <p:nvPr/>
        </p:nvSpPr>
        <p:spPr>
          <a:xfrm>
            <a:off x="6303475" y="1609977"/>
            <a:ext cx="912000" cy="1333800"/>
          </a:xfrm>
          <a:prstGeom prst="ellipse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0"/>
          <p:cNvSpPr/>
          <p:nvPr/>
        </p:nvSpPr>
        <p:spPr>
          <a:xfrm rot="3249201">
            <a:off x="6694340" y="415007"/>
            <a:ext cx="1118818" cy="1146787"/>
          </a:xfrm>
          <a:prstGeom prst="ellipse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ospo.noaa.gov/data/sst/fields/FS_km14fna00.gif" id="105" name="Google Shape;105;p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2825" y="11925"/>
            <a:ext cx="8040688" cy="511968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0"/>
          <p:cNvSpPr txBox="1"/>
          <p:nvPr/>
        </p:nvSpPr>
        <p:spPr>
          <a:xfrm>
            <a:off x="3003075" y="2156700"/>
            <a:ext cx="2360100" cy="1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Keep in mind Pt. 4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175" y="0"/>
            <a:ext cx="6857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5DA4">
              <a:alpha val="85098"/>
            </a:srgbClr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www.spc.noaa.gov/exper/archive/events/070504/sfc.001.gif" id="118" name="Google Shape;11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825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